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63" r:id="rId2"/>
    <p:sldId id="256" r:id="rId3"/>
    <p:sldId id="265" r:id="rId4"/>
    <p:sldId id="266" r:id="rId5"/>
    <p:sldId id="268" r:id="rId6"/>
    <p:sldId id="258" r:id="rId7"/>
    <p:sldId id="267" r:id="rId8"/>
    <p:sldId id="261" r:id="rId9"/>
    <p:sldId id="259" r:id="rId10"/>
    <p:sldId id="260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63446\Documents\ANEG%20-%20Membres%20au%202021%2030%20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Feuille_de_calcul_Microsoft_Excel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63446\Documents\ANEG%20-%20Membres%20au%202021%2030%20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euille_de_calcul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euille_de_calcul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euille_de_calcul_Microsoft_Excel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Feuille_de_calcul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Feuille_de_calcul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[ANEG - Membres au 2021 30 09.xlsx]SSA!Tableau croisé dynamique1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Répartition des Adhérents par SSA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SSA!$B$3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SSA!$A$4:$A$36</c:f>
              <c:strCache>
                <c:ptCount val="32"/>
                <c:pt idx="0">
                  <c:v>AMIENS PICARDIE</c:v>
                </c:pt>
                <c:pt idx="1">
                  <c:v>ANEG</c:v>
                </c:pt>
                <c:pt idx="2">
                  <c:v>ANJOU MAINE</c:v>
                </c:pt>
                <c:pt idx="3">
                  <c:v>BOULOGNE SUR MER</c:v>
                </c:pt>
                <c:pt idx="4">
                  <c:v>BOURG EN BRESSE</c:v>
                </c:pt>
                <c:pt idx="5">
                  <c:v>BOURGOGNE</c:v>
                </c:pt>
                <c:pt idx="6">
                  <c:v>CAEN</c:v>
                </c:pt>
                <c:pt idx="7">
                  <c:v>CHAMPAGNE ARDENNES</c:v>
                </c:pt>
                <c:pt idx="8">
                  <c:v>CHARTRES ORLEANS</c:v>
                </c:pt>
                <c:pt idx="9">
                  <c:v>CHERBOURG</c:v>
                </c:pt>
                <c:pt idx="10">
                  <c:v>GAP</c:v>
                </c:pt>
                <c:pt idx="11">
                  <c:v>GIRONDE</c:v>
                </c:pt>
                <c:pt idx="12">
                  <c:v>GRENOBLE</c:v>
                </c:pt>
                <c:pt idx="13">
                  <c:v>HAUTE NORMANDIE</c:v>
                </c:pt>
                <c:pt idx="14">
                  <c:v>ILE DE FRANCE</c:v>
                </c:pt>
                <c:pt idx="15">
                  <c:v>LANGUEDOC</c:v>
                </c:pt>
                <c:pt idx="16">
                  <c:v>LIMOUSIN CHARENTES</c:v>
                </c:pt>
                <c:pt idx="17">
                  <c:v>LOIRE</c:v>
                </c:pt>
                <c:pt idx="18">
                  <c:v>MARSEILLE</c:v>
                </c:pt>
                <c:pt idx="19">
                  <c:v>MONTLUCON</c:v>
                </c:pt>
                <c:pt idx="20">
                  <c:v>MULHOUSE</c:v>
                </c:pt>
                <c:pt idx="21">
                  <c:v>NANCY</c:v>
                </c:pt>
                <c:pt idx="22">
                  <c:v>NANTES</c:v>
                </c:pt>
                <c:pt idx="23">
                  <c:v>PARIS VOL MOTEUR</c:v>
                </c:pt>
                <c:pt idx="24">
                  <c:v>PAYS DE SAVOIE</c:v>
                </c:pt>
                <c:pt idx="25">
                  <c:v>PERPIGNAN</c:v>
                </c:pt>
                <c:pt idx="26">
                  <c:v>POITIERS</c:v>
                </c:pt>
                <c:pt idx="27">
                  <c:v>STRASBOURG</c:v>
                </c:pt>
                <c:pt idx="28">
                  <c:v>TOULOUSE</c:v>
                </c:pt>
                <c:pt idx="29">
                  <c:v>TOURS BLOIS</c:v>
                </c:pt>
                <c:pt idx="30">
                  <c:v>VALENCE</c:v>
                </c:pt>
                <c:pt idx="31">
                  <c:v>VIENNE</c:v>
                </c:pt>
              </c:strCache>
            </c:strRef>
          </c:cat>
          <c:val>
            <c:numRef>
              <c:f>SSA!$B$4:$B$36</c:f>
              <c:numCache>
                <c:formatCode>General</c:formatCode>
                <c:ptCount val="32"/>
                <c:pt idx="0">
                  <c:v>7</c:v>
                </c:pt>
                <c:pt idx="1">
                  <c:v>69</c:v>
                </c:pt>
                <c:pt idx="2">
                  <c:v>9</c:v>
                </c:pt>
                <c:pt idx="3">
                  <c:v>14</c:v>
                </c:pt>
                <c:pt idx="4">
                  <c:v>33</c:v>
                </c:pt>
                <c:pt idx="5">
                  <c:v>7</c:v>
                </c:pt>
                <c:pt idx="6">
                  <c:v>6</c:v>
                </c:pt>
                <c:pt idx="7">
                  <c:v>19</c:v>
                </c:pt>
                <c:pt idx="8">
                  <c:v>24</c:v>
                </c:pt>
                <c:pt idx="9">
                  <c:v>12</c:v>
                </c:pt>
                <c:pt idx="10">
                  <c:v>11</c:v>
                </c:pt>
                <c:pt idx="11">
                  <c:v>39</c:v>
                </c:pt>
                <c:pt idx="12">
                  <c:v>31</c:v>
                </c:pt>
                <c:pt idx="13">
                  <c:v>35</c:v>
                </c:pt>
                <c:pt idx="14">
                  <c:v>49</c:v>
                </c:pt>
                <c:pt idx="15">
                  <c:v>20</c:v>
                </c:pt>
                <c:pt idx="16">
                  <c:v>3</c:v>
                </c:pt>
                <c:pt idx="17">
                  <c:v>5</c:v>
                </c:pt>
                <c:pt idx="18">
                  <c:v>38</c:v>
                </c:pt>
                <c:pt idx="19">
                  <c:v>8</c:v>
                </c:pt>
                <c:pt idx="20">
                  <c:v>5</c:v>
                </c:pt>
                <c:pt idx="21">
                  <c:v>5</c:v>
                </c:pt>
                <c:pt idx="22">
                  <c:v>43</c:v>
                </c:pt>
                <c:pt idx="23">
                  <c:v>18</c:v>
                </c:pt>
                <c:pt idx="24">
                  <c:v>13</c:v>
                </c:pt>
                <c:pt idx="25">
                  <c:v>4</c:v>
                </c:pt>
                <c:pt idx="26">
                  <c:v>14</c:v>
                </c:pt>
                <c:pt idx="27">
                  <c:v>6</c:v>
                </c:pt>
                <c:pt idx="28">
                  <c:v>56</c:v>
                </c:pt>
                <c:pt idx="29">
                  <c:v>36</c:v>
                </c:pt>
                <c:pt idx="30">
                  <c:v>68</c:v>
                </c:pt>
                <c:pt idx="3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964088"/>
        <c:axId val="506963696"/>
      </c:barChart>
      <c:catAx>
        <c:axId val="50696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6963696"/>
        <c:crosses val="autoZero"/>
        <c:auto val="1"/>
        <c:lblAlgn val="ctr"/>
        <c:lblOffset val="100"/>
        <c:noMultiLvlLbl val="0"/>
      </c:catAx>
      <c:valAx>
        <c:axId val="50696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696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[ANEG - Membres au 2021 30 09.xlsx]Feuil4!Tableau croisé dynamique3</c:name>
    <c:fmtId val="3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Feuil4!$B$3:$B$4</c:f>
              <c:strCache>
                <c:ptCount val="1"/>
                <c:pt idx="0">
                  <c:v>Vol a voile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Feuil4!$A$5:$A$29</c:f>
              <c:strCache>
                <c:ptCount val="24"/>
                <c:pt idx="0">
                  <c:v>ANEG</c:v>
                </c:pt>
                <c:pt idx="1">
                  <c:v>ANJOU MAINE</c:v>
                </c:pt>
                <c:pt idx="2">
                  <c:v>BOULOGNE SUR MER</c:v>
                </c:pt>
                <c:pt idx="3">
                  <c:v>BOURG EN BRESSE</c:v>
                </c:pt>
                <c:pt idx="4">
                  <c:v>BOURGOGNE</c:v>
                </c:pt>
                <c:pt idx="5">
                  <c:v>CHARTRES ORLEANS</c:v>
                </c:pt>
                <c:pt idx="6">
                  <c:v>CHERBOURG</c:v>
                </c:pt>
                <c:pt idx="7">
                  <c:v>GIRONDE</c:v>
                </c:pt>
                <c:pt idx="8">
                  <c:v>GRENOBLE</c:v>
                </c:pt>
                <c:pt idx="9">
                  <c:v>HAUTE NORMANDIE</c:v>
                </c:pt>
                <c:pt idx="10">
                  <c:v>ILE DE FRANCE</c:v>
                </c:pt>
                <c:pt idx="11">
                  <c:v>LANGUEDOC</c:v>
                </c:pt>
                <c:pt idx="12">
                  <c:v>LOIRE</c:v>
                </c:pt>
                <c:pt idx="13">
                  <c:v>MARSEILLE</c:v>
                </c:pt>
                <c:pt idx="14">
                  <c:v>MULHOUSE</c:v>
                </c:pt>
                <c:pt idx="15">
                  <c:v>NANCY</c:v>
                </c:pt>
                <c:pt idx="16">
                  <c:v>NANTES</c:v>
                </c:pt>
                <c:pt idx="17">
                  <c:v>PAYS DE SAVOIE</c:v>
                </c:pt>
                <c:pt idx="18">
                  <c:v>POITIERS</c:v>
                </c:pt>
                <c:pt idx="19">
                  <c:v>STRASBOURG</c:v>
                </c:pt>
                <c:pt idx="20">
                  <c:v>TOULOUSE</c:v>
                </c:pt>
                <c:pt idx="21">
                  <c:v>TOURS BLOIS</c:v>
                </c:pt>
                <c:pt idx="22">
                  <c:v>VALENCE</c:v>
                </c:pt>
                <c:pt idx="23">
                  <c:v>VIENNE</c:v>
                </c:pt>
              </c:strCache>
            </c:strRef>
          </c:cat>
          <c:val>
            <c:numRef>
              <c:f>Feuil4!$B$5:$B$29</c:f>
              <c:numCache>
                <c:formatCode>General</c:formatCode>
                <c:ptCount val="2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2</c:v>
                </c:pt>
                <c:pt idx="10">
                  <c:v>16</c:v>
                </c:pt>
                <c:pt idx="11">
                  <c:v>3</c:v>
                </c:pt>
                <c:pt idx="12">
                  <c:v>1</c:v>
                </c:pt>
                <c:pt idx="13">
                  <c:v>5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2</c:v>
                </c:pt>
                <c:pt idx="18">
                  <c:v>5</c:v>
                </c:pt>
                <c:pt idx="19">
                  <c:v>1</c:v>
                </c:pt>
                <c:pt idx="20">
                  <c:v>15</c:v>
                </c:pt>
                <c:pt idx="21">
                  <c:v>2</c:v>
                </c:pt>
                <c:pt idx="22">
                  <c:v>10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112168"/>
        <c:axId val="514107072"/>
      </c:barChart>
      <c:catAx>
        <c:axId val="51411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4107072"/>
        <c:crosses val="autoZero"/>
        <c:auto val="1"/>
        <c:lblAlgn val="ctr"/>
        <c:lblOffset val="100"/>
        <c:noMultiLvlLbl val="0"/>
      </c:catAx>
      <c:valAx>
        <c:axId val="5141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411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[ANEG - Membres au 2021 30 09.xlsx]Activités!Tableau croisé dynamique2</c:name>
    <c:fmtId val="1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Activités!$B$3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Activités!$A$4:$A$11</c:f>
              <c:strCache>
                <c:ptCount val="7"/>
                <c:pt idx="0">
                  <c:v>Aéromodélisme</c:v>
                </c:pt>
                <c:pt idx="1">
                  <c:v>Parachutisme</c:v>
                </c:pt>
                <c:pt idx="2">
                  <c:v>Paramoteur</c:v>
                </c:pt>
                <c:pt idx="3">
                  <c:v>ULM</c:v>
                </c:pt>
                <c:pt idx="4">
                  <c:v>Vol a voile</c:v>
                </c:pt>
                <c:pt idx="5">
                  <c:v>Vol libre</c:v>
                </c:pt>
                <c:pt idx="6">
                  <c:v>Vol moteur</c:v>
                </c:pt>
              </c:strCache>
            </c:strRef>
          </c:cat>
          <c:val>
            <c:numRef>
              <c:f>Activités!$B$4:$B$11</c:f>
              <c:numCache>
                <c:formatCode>General</c:formatCode>
                <c:ptCount val="7"/>
                <c:pt idx="0">
                  <c:v>59</c:v>
                </c:pt>
                <c:pt idx="1">
                  <c:v>152</c:v>
                </c:pt>
                <c:pt idx="2">
                  <c:v>16</c:v>
                </c:pt>
                <c:pt idx="3">
                  <c:v>92</c:v>
                </c:pt>
                <c:pt idx="4">
                  <c:v>96</c:v>
                </c:pt>
                <c:pt idx="5">
                  <c:v>72</c:v>
                </c:pt>
                <c:pt idx="6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013664"/>
        <c:axId val="226371520"/>
      </c:barChart>
      <c:catAx>
        <c:axId val="2240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6371520"/>
        <c:crosses val="autoZero"/>
        <c:auto val="1"/>
        <c:lblAlgn val="ctr"/>
        <c:lblOffset val="100"/>
        <c:noMultiLvlLbl val="0"/>
      </c:catAx>
      <c:valAx>
        <c:axId val="2263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01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[ANEG - Membres au 2021 30 09.xlsx]Feuil4!Tableau croisé dynamique3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Répartion</a:t>
            </a:r>
            <a:r>
              <a:rPr lang="en-US" baseline="0"/>
              <a:t> Homme-Femme des adhérents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Feuil4!$A$4:$A$6</c:f>
              <c:strCache>
                <c:ptCount val="2"/>
                <c:pt idx="0">
                  <c:v>féminin</c:v>
                </c:pt>
                <c:pt idx="1">
                  <c:v>masculin</c:v>
                </c:pt>
              </c:strCache>
            </c:strRef>
          </c:cat>
          <c:val>
            <c:numRef>
              <c:f>Feuil4!$B$4:$B$6</c:f>
              <c:numCache>
                <c:formatCode>General</c:formatCode>
                <c:ptCount val="2"/>
                <c:pt idx="0">
                  <c:v>50</c:v>
                </c:pt>
                <c:pt idx="1">
                  <c:v>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139704"/>
        <c:axId val="516138920"/>
      </c:barChart>
      <c:catAx>
        <c:axId val="51613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38920"/>
        <c:crosses val="autoZero"/>
        <c:auto val="1"/>
        <c:lblAlgn val="ctr"/>
        <c:lblOffset val="100"/>
        <c:noMultiLvlLbl val="0"/>
      </c:catAx>
      <c:valAx>
        <c:axId val="51613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3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[ANEG - Membres au 2021 30 09.xlsx]Divers!Tableau croisé dynamique4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d'adhérents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Divers!$B$3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Divers!$A$4:$A$8</c:f>
              <c:strCache>
                <c:ptCount val="4"/>
                <c:pt idx="0">
                  <c:v>Ayant droit</c:v>
                </c:pt>
                <c:pt idx="1">
                  <c:v>Bienfaiteur</c:v>
                </c:pt>
                <c:pt idx="2">
                  <c:v>Honneur</c:v>
                </c:pt>
                <c:pt idx="3">
                  <c:v>Ouvrant droit</c:v>
                </c:pt>
              </c:strCache>
            </c:strRef>
          </c:cat>
          <c:val>
            <c:numRef>
              <c:f>Divers!$B$4:$B$8</c:f>
              <c:numCache>
                <c:formatCode>General</c:formatCode>
                <c:ptCount val="4"/>
                <c:pt idx="0">
                  <c:v>145</c:v>
                </c:pt>
                <c:pt idx="1">
                  <c:v>4</c:v>
                </c:pt>
                <c:pt idx="2">
                  <c:v>2</c:v>
                </c:pt>
                <c:pt idx="3">
                  <c:v>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4265040"/>
        <c:axId val="814262296"/>
      </c:barChart>
      <c:catAx>
        <c:axId val="8142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4262296"/>
        <c:crosses val="autoZero"/>
        <c:auto val="1"/>
        <c:lblAlgn val="ctr"/>
        <c:lblOffset val="100"/>
        <c:noMultiLvlLbl val="0"/>
      </c:catAx>
      <c:valAx>
        <c:axId val="81426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426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des </a:t>
            </a:r>
            <a:r>
              <a:rPr lang="fr-FR" dirty="0"/>
              <a:t>â</a:t>
            </a:r>
            <a:r>
              <a:rPr lang="fr-FR" dirty="0" smtClean="0"/>
              <a:t>ges </a:t>
            </a:r>
            <a:r>
              <a:rPr lang="fr-FR" dirty="0"/>
              <a:t>des adhérents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Feuil7!$C$5:$C$12</c:f>
              <c:strCache>
                <c:ptCount val="8"/>
                <c:pt idx="0">
                  <c:v>13 - 20</c:v>
                </c:pt>
                <c:pt idx="1">
                  <c:v>21 - 30</c:v>
                </c:pt>
                <c:pt idx="2">
                  <c:v>31 - 40</c:v>
                </c:pt>
                <c:pt idx="3">
                  <c:v>41 - 50</c:v>
                </c:pt>
                <c:pt idx="4">
                  <c:v>51 - 60</c:v>
                </c:pt>
                <c:pt idx="5">
                  <c:v>61 - 70</c:v>
                </c:pt>
                <c:pt idx="6">
                  <c:v>71 - 80</c:v>
                </c:pt>
                <c:pt idx="7">
                  <c:v>81 - 90</c:v>
                </c:pt>
              </c:strCache>
            </c:strRef>
          </c:cat>
          <c:val>
            <c:numRef>
              <c:f>Feuil7!$D$5:$D$12</c:f>
              <c:numCache>
                <c:formatCode>General</c:formatCode>
                <c:ptCount val="8"/>
                <c:pt idx="0">
                  <c:v>44</c:v>
                </c:pt>
                <c:pt idx="1">
                  <c:v>87</c:v>
                </c:pt>
                <c:pt idx="2">
                  <c:v>135</c:v>
                </c:pt>
                <c:pt idx="3">
                  <c:v>95</c:v>
                </c:pt>
                <c:pt idx="4">
                  <c:v>119</c:v>
                </c:pt>
                <c:pt idx="5">
                  <c:v>169</c:v>
                </c:pt>
                <c:pt idx="6">
                  <c:v>64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827136"/>
        <c:axId val="761830664"/>
      </c:barChart>
      <c:catAx>
        <c:axId val="76182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1830664"/>
        <c:crosses val="autoZero"/>
        <c:auto val="1"/>
        <c:lblAlgn val="ctr"/>
        <c:lblOffset val="100"/>
        <c:noMultiLvlLbl val="0"/>
      </c:catAx>
      <c:valAx>
        <c:axId val="76183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182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[ANEG - Membres au 2021 30 09.xlsx]Feuil4!Tableau croisé dynamique3</c:name>
    <c:fmtId val="2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Feuil4!$B$3:$B$4</c:f>
              <c:strCache>
                <c:ptCount val="1"/>
                <c:pt idx="0">
                  <c:v>Aéromodélisme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Feuil4!$A$5:$A$20</c:f>
              <c:strCache>
                <c:ptCount val="15"/>
                <c:pt idx="0">
                  <c:v>ANEG</c:v>
                </c:pt>
                <c:pt idx="1">
                  <c:v>ANJOU MAINE</c:v>
                </c:pt>
                <c:pt idx="2">
                  <c:v>CHAMPAGNE ARDENNES</c:v>
                </c:pt>
                <c:pt idx="3">
                  <c:v>CHARTRES ORLEANS</c:v>
                </c:pt>
                <c:pt idx="4">
                  <c:v>GAP</c:v>
                </c:pt>
                <c:pt idx="5">
                  <c:v>GIRONDE</c:v>
                </c:pt>
                <c:pt idx="6">
                  <c:v>GRENOBLE</c:v>
                </c:pt>
                <c:pt idx="7">
                  <c:v>ILE DE FRANCE</c:v>
                </c:pt>
                <c:pt idx="8">
                  <c:v>MARSEILLE</c:v>
                </c:pt>
                <c:pt idx="9">
                  <c:v>NANTES</c:v>
                </c:pt>
                <c:pt idx="10">
                  <c:v>PARIS VOL MOTEUR</c:v>
                </c:pt>
                <c:pt idx="11">
                  <c:v>STRASBOURG</c:v>
                </c:pt>
                <c:pt idx="12">
                  <c:v>TOULOUSE</c:v>
                </c:pt>
                <c:pt idx="13">
                  <c:v>VALENCE</c:v>
                </c:pt>
                <c:pt idx="14">
                  <c:v>VIENNE</c:v>
                </c:pt>
              </c:strCache>
            </c:strRef>
          </c:cat>
          <c:val>
            <c:numRef>
              <c:f>Feuil4!$B$5:$B$20</c:f>
              <c:numCache>
                <c:formatCode>General</c:formatCode>
                <c:ptCount val="15"/>
                <c:pt idx="0">
                  <c:v>8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3</c:v>
                </c:pt>
                <c:pt idx="12">
                  <c:v>16</c:v>
                </c:pt>
                <c:pt idx="13">
                  <c:v>4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113344"/>
        <c:axId val="514113736"/>
      </c:barChart>
      <c:catAx>
        <c:axId val="5141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4113736"/>
        <c:crosses val="autoZero"/>
        <c:auto val="1"/>
        <c:lblAlgn val="ctr"/>
        <c:lblOffset val="100"/>
        <c:noMultiLvlLbl val="0"/>
      </c:catAx>
      <c:valAx>
        <c:axId val="51411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411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[ANEG - Membres au 2021 30 09.xlsx]Feuil4!Tableau croisé dynamique3</c:name>
    <c:fmtId val="2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Feuil4!$B$3:$B$4</c:f>
              <c:strCache>
                <c:ptCount val="1"/>
                <c:pt idx="0">
                  <c:v>Parachutisme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Feuil4!$A$5:$A$34</c:f>
              <c:strCache>
                <c:ptCount val="29"/>
                <c:pt idx="0">
                  <c:v>AMIENS PICARDIE</c:v>
                </c:pt>
                <c:pt idx="1">
                  <c:v>ANEG</c:v>
                </c:pt>
                <c:pt idx="2">
                  <c:v>ANJOU MAINE</c:v>
                </c:pt>
                <c:pt idx="3">
                  <c:v>BOULOGNE SUR MER</c:v>
                </c:pt>
                <c:pt idx="4">
                  <c:v>BOURG EN BRESSE</c:v>
                </c:pt>
                <c:pt idx="5">
                  <c:v>CAEN</c:v>
                </c:pt>
                <c:pt idx="6">
                  <c:v>CHAMPAGNE ARDENNES</c:v>
                </c:pt>
                <c:pt idx="7">
                  <c:v>CHARTRES ORLEANS</c:v>
                </c:pt>
                <c:pt idx="8">
                  <c:v>CHERBOURG</c:v>
                </c:pt>
                <c:pt idx="9">
                  <c:v>GAP</c:v>
                </c:pt>
                <c:pt idx="10">
                  <c:v>GIRONDE</c:v>
                </c:pt>
                <c:pt idx="11">
                  <c:v>GRENOBLE</c:v>
                </c:pt>
                <c:pt idx="12">
                  <c:v>HAUTE NORMANDIE</c:v>
                </c:pt>
                <c:pt idx="13">
                  <c:v>ILE DE FRANCE</c:v>
                </c:pt>
                <c:pt idx="14">
                  <c:v>LANGUEDOC</c:v>
                </c:pt>
                <c:pt idx="15">
                  <c:v>LOIRE</c:v>
                </c:pt>
                <c:pt idx="16">
                  <c:v>MARSEILLE</c:v>
                </c:pt>
                <c:pt idx="17">
                  <c:v>MULHOUSE</c:v>
                </c:pt>
                <c:pt idx="18">
                  <c:v>NANCY</c:v>
                </c:pt>
                <c:pt idx="19">
                  <c:v>NANTES</c:v>
                </c:pt>
                <c:pt idx="20">
                  <c:v>PARIS VOL MOTEUR</c:v>
                </c:pt>
                <c:pt idx="21">
                  <c:v>PAYS DE SAVOIE</c:v>
                </c:pt>
                <c:pt idx="22">
                  <c:v>PERPIGNAN</c:v>
                </c:pt>
                <c:pt idx="23">
                  <c:v>POITIERS</c:v>
                </c:pt>
                <c:pt idx="24">
                  <c:v>STRASBOURG</c:v>
                </c:pt>
                <c:pt idx="25">
                  <c:v>TOULOUSE</c:v>
                </c:pt>
                <c:pt idx="26">
                  <c:v>TOURS BLOIS</c:v>
                </c:pt>
                <c:pt idx="27">
                  <c:v>VALENCE</c:v>
                </c:pt>
                <c:pt idx="28">
                  <c:v>VIENNE</c:v>
                </c:pt>
              </c:strCache>
            </c:strRef>
          </c:cat>
          <c:val>
            <c:numRef>
              <c:f>Feuil4!$B$5:$B$34</c:f>
              <c:numCache>
                <c:formatCode>General</c:formatCode>
                <c:ptCount val="29"/>
                <c:pt idx="0">
                  <c:v>1</c:v>
                </c:pt>
                <c:pt idx="1">
                  <c:v>22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  <c:pt idx="11">
                  <c:v>12</c:v>
                </c:pt>
                <c:pt idx="12">
                  <c:v>4</c:v>
                </c:pt>
                <c:pt idx="13">
                  <c:v>12</c:v>
                </c:pt>
                <c:pt idx="14">
                  <c:v>4</c:v>
                </c:pt>
                <c:pt idx="15">
                  <c:v>1</c:v>
                </c:pt>
                <c:pt idx="16">
                  <c:v>6</c:v>
                </c:pt>
                <c:pt idx="17">
                  <c:v>1</c:v>
                </c:pt>
                <c:pt idx="18">
                  <c:v>2</c:v>
                </c:pt>
                <c:pt idx="19">
                  <c:v>10</c:v>
                </c:pt>
                <c:pt idx="20">
                  <c:v>2</c:v>
                </c:pt>
                <c:pt idx="21">
                  <c:v>1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7</c:v>
                </c:pt>
                <c:pt idx="26">
                  <c:v>5</c:v>
                </c:pt>
                <c:pt idx="27">
                  <c:v>13</c:v>
                </c:pt>
                <c:pt idx="2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124416"/>
        <c:axId val="516127944"/>
      </c:barChart>
      <c:catAx>
        <c:axId val="5161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27944"/>
        <c:crosses val="autoZero"/>
        <c:auto val="1"/>
        <c:lblAlgn val="ctr"/>
        <c:lblOffset val="100"/>
        <c:noMultiLvlLbl val="0"/>
      </c:catAx>
      <c:valAx>
        <c:axId val="51612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[ANEG - Membres au 2021 30 09.xlsx]Feuil4!Tableau croisé dynamique3</c:name>
    <c:fmtId val="2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Feuil4!$B$3:$B$4</c:f>
              <c:strCache>
                <c:ptCount val="1"/>
                <c:pt idx="0">
                  <c:v>Paramoteur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Feuil4!$A$5:$A$29</c:f>
              <c:strCache>
                <c:ptCount val="24"/>
                <c:pt idx="0">
                  <c:v>ANEG</c:v>
                </c:pt>
                <c:pt idx="1">
                  <c:v>ANJOU MAINE</c:v>
                </c:pt>
                <c:pt idx="2">
                  <c:v>BOULOGNE SUR MER</c:v>
                </c:pt>
                <c:pt idx="3">
                  <c:v>BOURG EN BRESSE</c:v>
                </c:pt>
                <c:pt idx="4">
                  <c:v>CAEN</c:v>
                </c:pt>
                <c:pt idx="5">
                  <c:v>CHERBOURG</c:v>
                </c:pt>
                <c:pt idx="6">
                  <c:v>GAP</c:v>
                </c:pt>
                <c:pt idx="7">
                  <c:v>GIRONDE</c:v>
                </c:pt>
                <c:pt idx="8">
                  <c:v>GRENOBLE</c:v>
                </c:pt>
                <c:pt idx="9">
                  <c:v>ILE DE FRANCE</c:v>
                </c:pt>
                <c:pt idx="10">
                  <c:v>LANGUEDOC</c:v>
                </c:pt>
                <c:pt idx="11">
                  <c:v>LOIRE</c:v>
                </c:pt>
                <c:pt idx="12">
                  <c:v>MARSEILLE</c:v>
                </c:pt>
                <c:pt idx="13">
                  <c:v>MONTLUCON</c:v>
                </c:pt>
                <c:pt idx="14">
                  <c:v>MULHOUSE</c:v>
                </c:pt>
                <c:pt idx="15">
                  <c:v>NANCY</c:v>
                </c:pt>
                <c:pt idx="16">
                  <c:v>NANTES</c:v>
                </c:pt>
                <c:pt idx="17">
                  <c:v>PARIS VOL MOTEUR</c:v>
                </c:pt>
                <c:pt idx="18">
                  <c:v>PAYS DE SAVOIE</c:v>
                </c:pt>
                <c:pt idx="19">
                  <c:v>POITIERS</c:v>
                </c:pt>
                <c:pt idx="20">
                  <c:v>TOULOUSE</c:v>
                </c:pt>
                <c:pt idx="21">
                  <c:v>TOURS BLOIS</c:v>
                </c:pt>
                <c:pt idx="22">
                  <c:v>VALENCE</c:v>
                </c:pt>
                <c:pt idx="23">
                  <c:v>VIENNE</c:v>
                </c:pt>
              </c:strCache>
            </c:strRef>
          </c:cat>
          <c:val>
            <c:numRef>
              <c:f>Feuil4!$B$5:$B$29</c:f>
              <c:numCache>
                <c:formatCode>General</c:formatCode>
                <c:ptCount val="24"/>
                <c:pt idx="1">
                  <c:v>1</c:v>
                </c:pt>
                <c:pt idx="3">
                  <c:v>2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6">
                  <c:v>7</c:v>
                </c:pt>
                <c:pt idx="17">
                  <c:v>1</c:v>
                </c:pt>
                <c:pt idx="22">
                  <c:v>2</c:v>
                </c:pt>
              </c:numCache>
            </c:numRef>
          </c:val>
        </c:ser>
        <c:ser>
          <c:idx val="1"/>
          <c:order val="1"/>
          <c:tx>
            <c:strRef>
              <c:f>Feuil4!$C$3:$C$4</c:f>
              <c:strCache>
                <c:ptCount val="1"/>
                <c:pt idx="0">
                  <c:v>Vol libre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Feuil4!$A$5:$A$29</c:f>
              <c:strCache>
                <c:ptCount val="24"/>
                <c:pt idx="0">
                  <c:v>ANEG</c:v>
                </c:pt>
                <c:pt idx="1">
                  <c:v>ANJOU MAINE</c:v>
                </c:pt>
                <c:pt idx="2">
                  <c:v>BOULOGNE SUR MER</c:v>
                </c:pt>
                <c:pt idx="3">
                  <c:v>BOURG EN BRESSE</c:v>
                </c:pt>
                <c:pt idx="4">
                  <c:v>CAEN</c:v>
                </c:pt>
                <c:pt idx="5">
                  <c:v>CHERBOURG</c:v>
                </c:pt>
                <c:pt idx="6">
                  <c:v>GAP</c:v>
                </c:pt>
                <c:pt idx="7">
                  <c:v>GIRONDE</c:v>
                </c:pt>
                <c:pt idx="8">
                  <c:v>GRENOBLE</c:v>
                </c:pt>
                <c:pt idx="9">
                  <c:v>ILE DE FRANCE</c:v>
                </c:pt>
                <c:pt idx="10">
                  <c:v>LANGUEDOC</c:v>
                </c:pt>
                <c:pt idx="11">
                  <c:v>LOIRE</c:v>
                </c:pt>
                <c:pt idx="12">
                  <c:v>MARSEILLE</c:v>
                </c:pt>
                <c:pt idx="13">
                  <c:v>MONTLUCON</c:v>
                </c:pt>
                <c:pt idx="14">
                  <c:v>MULHOUSE</c:v>
                </c:pt>
                <c:pt idx="15">
                  <c:v>NANCY</c:v>
                </c:pt>
                <c:pt idx="16">
                  <c:v>NANTES</c:v>
                </c:pt>
                <c:pt idx="17">
                  <c:v>PARIS VOL MOTEUR</c:v>
                </c:pt>
                <c:pt idx="18">
                  <c:v>PAYS DE SAVOIE</c:v>
                </c:pt>
                <c:pt idx="19">
                  <c:v>POITIERS</c:v>
                </c:pt>
                <c:pt idx="20">
                  <c:v>TOULOUSE</c:v>
                </c:pt>
                <c:pt idx="21">
                  <c:v>TOURS BLOIS</c:v>
                </c:pt>
                <c:pt idx="22">
                  <c:v>VALENCE</c:v>
                </c:pt>
                <c:pt idx="23">
                  <c:v>VIENNE</c:v>
                </c:pt>
              </c:strCache>
            </c:strRef>
          </c:cat>
          <c:val>
            <c:numRef>
              <c:f>Feuil4!$C$5:$C$29</c:f>
              <c:numCache>
                <c:formatCode>General</c:formatCode>
                <c:ptCount val="24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  <c:pt idx="12">
                  <c:v>4</c:v>
                </c:pt>
                <c:pt idx="13">
                  <c:v>6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  <c:pt idx="19">
                  <c:v>1</c:v>
                </c:pt>
                <c:pt idx="20">
                  <c:v>6</c:v>
                </c:pt>
                <c:pt idx="21">
                  <c:v>1</c:v>
                </c:pt>
                <c:pt idx="22">
                  <c:v>11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131472"/>
        <c:axId val="516126768"/>
      </c:barChart>
      <c:catAx>
        <c:axId val="51613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26768"/>
        <c:crosses val="autoZero"/>
        <c:auto val="1"/>
        <c:lblAlgn val="ctr"/>
        <c:lblOffset val="100"/>
        <c:noMultiLvlLbl val="0"/>
      </c:catAx>
      <c:valAx>
        <c:axId val="51612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3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[ANEG - Membres au 2021 30 09.xlsx]Feuil4!Tableau croisé dynamique3</c:name>
    <c:fmtId val="3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Feuil4!$B$3:$B$4</c:f>
              <c:strCache>
                <c:ptCount val="1"/>
                <c:pt idx="0">
                  <c:v>ULM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Feuil4!$A$5:$A$34</c:f>
              <c:strCache>
                <c:ptCount val="29"/>
                <c:pt idx="0">
                  <c:v>AMIENS PICARDIE</c:v>
                </c:pt>
                <c:pt idx="1">
                  <c:v>ANEG</c:v>
                </c:pt>
                <c:pt idx="2">
                  <c:v>BOULOGNE SUR MER</c:v>
                </c:pt>
                <c:pt idx="3">
                  <c:v>BOURG EN BRESSE</c:v>
                </c:pt>
                <c:pt idx="4">
                  <c:v>BOURGOGNE</c:v>
                </c:pt>
                <c:pt idx="5">
                  <c:v>CAEN</c:v>
                </c:pt>
                <c:pt idx="6">
                  <c:v>CHAMPAGNE ARDENNES</c:v>
                </c:pt>
                <c:pt idx="7">
                  <c:v>CHARTRES ORLEANS</c:v>
                </c:pt>
                <c:pt idx="8">
                  <c:v>CHERBOURG</c:v>
                </c:pt>
                <c:pt idx="9">
                  <c:v>GIRONDE</c:v>
                </c:pt>
                <c:pt idx="10">
                  <c:v>GRENOBLE</c:v>
                </c:pt>
                <c:pt idx="11">
                  <c:v>HAUTE NORMANDIE</c:v>
                </c:pt>
                <c:pt idx="12">
                  <c:v>ILE DE FRANCE</c:v>
                </c:pt>
                <c:pt idx="13">
                  <c:v>LANGUEDOC</c:v>
                </c:pt>
                <c:pt idx="14">
                  <c:v>LIMOUSIN CHARENTES</c:v>
                </c:pt>
                <c:pt idx="15">
                  <c:v>LOIRE</c:v>
                </c:pt>
                <c:pt idx="16">
                  <c:v>MARSEILLE</c:v>
                </c:pt>
                <c:pt idx="17">
                  <c:v>MONTLUCON</c:v>
                </c:pt>
                <c:pt idx="18">
                  <c:v>MULHOUSE</c:v>
                </c:pt>
                <c:pt idx="19">
                  <c:v>NANTES</c:v>
                </c:pt>
                <c:pt idx="20">
                  <c:v>PARIS VOL MOTEUR</c:v>
                </c:pt>
                <c:pt idx="21">
                  <c:v>PAYS DE SAVOIE</c:v>
                </c:pt>
                <c:pt idx="22">
                  <c:v>PERPIGNAN</c:v>
                </c:pt>
                <c:pt idx="23">
                  <c:v>POITIERS</c:v>
                </c:pt>
                <c:pt idx="24">
                  <c:v>STRASBOURG</c:v>
                </c:pt>
                <c:pt idx="25">
                  <c:v>TOULOUSE</c:v>
                </c:pt>
                <c:pt idx="26">
                  <c:v>TOURS BLOIS</c:v>
                </c:pt>
                <c:pt idx="27">
                  <c:v>VALENCE</c:v>
                </c:pt>
                <c:pt idx="28">
                  <c:v>VIENNE</c:v>
                </c:pt>
              </c:strCache>
            </c:strRef>
          </c:cat>
          <c:val>
            <c:numRef>
              <c:f>Feuil4!$B$5:$B$34</c:f>
              <c:numCache>
                <c:formatCode>General</c:formatCode>
                <c:ptCount val="29"/>
                <c:pt idx="0">
                  <c:v>5</c:v>
                </c:pt>
                <c:pt idx="1">
                  <c:v>12</c:v>
                </c:pt>
                <c:pt idx="2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6</c:v>
                </c:pt>
                <c:pt idx="10">
                  <c:v>1</c:v>
                </c:pt>
                <c:pt idx="11">
                  <c:v>11</c:v>
                </c:pt>
                <c:pt idx="12">
                  <c:v>1</c:v>
                </c:pt>
                <c:pt idx="14">
                  <c:v>1</c:v>
                </c:pt>
                <c:pt idx="19">
                  <c:v>6</c:v>
                </c:pt>
                <c:pt idx="20">
                  <c:v>6</c:v>
                </c:pt>
                <c:pt idx="21">
                  <c:v>3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10</c:v>
                </c:pt>
                <c:pt idx="26">
                  <c:v>7</c:v>
                </c:pt>
                <c:pt idx="27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Feuil4!$C$3:$C$4</c:f>
              <c:strCache>
                <c:ptCount val="1"/>
                <c:pt idx="0">
                  <c:v>Vol moteur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Feuil4!$A$5:$A$34</c:f>
              <c:strCache>
                <c:ptCount val="29"/>
                <c:pt idx="0">
                  <c:v>AMIENS PICARDIE</c:v>
                </c:pt>
                <c:pt idx="1">
                  <c:v>ANEG</c:v>
                </c:pt>
                <c:pt idx="2">
                  <c:v>BOULOGNE SUR MER</c:v>
                </c:pt>
                <c:pt idx="3">
                  <c:v>BOURG EN BRESSE</c:v>
                </c:pt>
                <c:pt idx="4">
                  <c:v>BOURGOGNE</c:v>
                </c:pt>
                <c:pt idx="5">
                  <c:v>CAEN</c:v>
                </c:pt>
                <c:pt idx="6">
                  <c:v>CHAMPAGNE ARDENNES</c:v>
                </c:pt>
                <c:pt idx="7">
                  <c:v>CHARTRES ORLEANS</c:v>
                </c:pt>
                <c:pt idx="8">
                  <c:v>CHERBOURG</c:v>
                </c:pt>
                <c:pt idx="9">
                  <c:v>GIRONDE</c:v>
                </c:pt>
                <c:pt idx="10">
                  <c:v>GRENOBLE</c:v>
                </c:pt>
                <c:pt idx="11">
                  <c:v>HAUTE NORMANDIE</c:v>
                </c:pt>
                <c:pt idx="12">
                  <c:v>ILE DE FRANCE</c:v>
                </c:pt>
                <c:pt idx="13">
                  <c:v>LANGUEDOC</c:v>
                </c:pt>
                <c:pt idx="14">
                  <c:v>LIMOUSIN CHARENTES</c:v>
                </c:pt>
                <c:pt idx="15">
                  <c:v>LOIRE</c:v>
                </c:pt>
                <c:pt idx="16">
                  <c:v>MARSEILLE</c:v>
                </c:pt>
                <c:pt idx="17">
                  <c:v>MONTLUCON</c:v>
                </c:pt>
                <c:pt idx="18">
                  <c:v>MULHOUSE</c:v>
                </c:pt>
                <c:pt idx="19">
                  <c:v>NANTES</c:v>
                </c:pt>
                <c:pt idx="20">
                  <c:v>PARIS VOL MOTEUR</c:v>
                </c:pt>
                <c:pt idx="21">
                  <c:v>PAYS DE SAVOIE</c:v>
                </c:pt>
                <c:pt idx="22">
                  <c:v>PERPIGNAN</c:v>
                </c:pt>
                <c:pt idx="23">
                  <c:v>POITIERS</c:v>
                </c:pt>
                <c:pt idx="24">
                  <c:v>STRASBOURG</c:v>
                </c:pt>
                <c:pt idx="25">
                  <c:v>TOULOUSE</c:v>
                </c:pt>
                <c:pt idx="26">
                  <c:v>TOURS BLOIS</c:v>
                </c:pt>
                <c:pt idx="27">
                  <c:v>VALENCE</c:v>
                </c:pt>
                <c:pt idx="28">
                  <c:v>VIENNE</c:v>
                </c:pt>
              </c:strCache>
            </c:strRef>
          </c:cat>
          <c:val>
            <c:numRef>
              <c:f>Feuil4!$C$5:$C$34</c:f>
              <c:numCache>
                <c:formatCode>General</c:formatCode>
                <c:ptCount val="29"/>
                <c:pt idx="0">
                  <c:v>1</c:v>
                </c:pt>
                <c:pt idx="1">
                  <c:v>16</c:v>
                </c:pt>
                <c:pt idx="2">
                  <c:v>3</c:v>
                </c:pt>
                <c:pt idx="3">
                  <c:v>22</c:v>
                </c:pt>
                <c:pt idx="4">
                  <c:v>3</c:v>
                </c:pt>
                <c:pt idx="6">
                  <c:v>14</c:v>
                </c:pt>
                <c:pt idx="7">
                  <c:v>8</c:v>
                </c:pt>
                <c:pt idx="8">
                  <c:v>2</c:v>
                </c:pt>
                <c:pt idx="9">
                  <c:v>18</c:v>
                </c:pt>
                <c:pt idx="10">
                  <c:v>6</c:v>
                </c:pt>
                <c:pt idx="11">
                  <c:v>18</c:v>
                </c:pt>
                <c:pt idx="12">
                  <c:v>10</c:v>
                </c:pt>
                <c:pt idx="13">
                  <c:v>10</c:v>
                </c:pt>
                <c:pt idx="14">
                  <c:v>2</c:v>
                </c:pt>
                <c:pt idx="15">
                  <c:v>2</c:v>
                </c:pt>
                <c:pt idx="16">
                  <c:v>21</c:v>
                </c:pt>
                <c:pt idx="17">
                  <c:v>2</c:v>
                </c:pt>
                <c:pt idx="18">
                  <c:v>1</c:v>
                </c:pt>
                <c:pt idx="19">
                  <c:v>7</c:v>
                </c:pt>
                <c:pt idx="20">
                  <c:v>7</c:v>
                </c:pt>
                <c:pt idx="21">
                  <c:v>4</c:v>
                </c:pt>
                <c:pt idx="23">
                  <c:v>4</c:v>
                </c:pt>
                <c:pt idx="25">
                  <c:v>2</c:v>
                </c:pt>
                <c:pt idx="26">
                  <c:v>21</c:v>
                </c:pt>
                <c:pt idx="27">
                  <c:v>27</c:v>
                </c:pt>
                <c:pt idx="2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455664"/>
        <c:axId val="502448216"/>
      </c:barChart>
      <c:catAx>
        <c:axId val="50245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2448216"/>
        <c:crosses val="autoZero"/>
        <c:auto val="1"/>
        <c:lblAlgn val="ctr"/>
        <c:lblOffset val="100"/>
        <c:noMultiLvlLbl val="0"/>
      </c:catAx>
      <c:valAx>
        <c:axId val="502448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245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63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10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02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3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17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60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3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05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0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38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9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61C5-FA11-4B94-98D6-6DEC854B164D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7D21-E262-4A60-B85C-C338062F7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1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133" y="67733"/>
            <a:ext cx="4318000" cy="6790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ANEG</a:t>
            </a:r>
            <a:endParaRPr lang="fr-FR" sz="7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fr-FR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SSA</a:t>
            </a:r>
          </a:p>
          <a:p>
            <a:r>
              <a:rPr lang="fr-FR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Et</a:t>
            </a:r>
          </a:p>
          <a:p>
            <a:r>
              <a:rPr lang="fr-FR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Adhérents</a:t>
            </a:r>
            <a:endParaRPr lang="fr-FR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539089" y="683095"/>
            <a:ext cx="7243030" cy="5622109"/>
            <a:chOff x="4478704" y="1022037"/>
            <a:chExt cx="7243030" cy="5622109"/>
          </a:xfrm>
        </p:grpSpPr>
        <p:pic>
          <p:nvPicPr>
            <p:cNvPr id="6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558" y="1022037"/>
              <a:ext cx="2395221" cy="165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6513" y="1857143"/>
              <a:ext cx="2395221" cy="164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704" y="2935741"/>
              <a:ext cx="2395221" cy="165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0588" y="4462266"/>
              <a:ext cx="2371146" cy="169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006" y="4945344"/>
              <a:ext cx="2428540" cy="169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182" y="2681467"/>
              <a:ext cx="2986800" cy="219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3"/>
          <p:cNvSpPr txBox="1">
            <a:spLocks/>
          </p:cNvSpPr>
          <p:nvPr/>
        </p:nvSpPr>
        <p:spPr>
          <a:xfrm>
            <a:off x="478896" y="6111345"/>
            <a:ext cx="3932237" cy="746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chemeClr val="bg1"/>
                </a:solidFill>
                <a:latin typeface="Impact" panose="020B0806030902050204" pitchFamily="34" charset="0"/>
              </a:rPr>
              <a:t>Au 30 Septembre 2021</a:t>
            </a:r>
            <a:endParaRPr lang="fr-FR" sz="1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3123" y="842838"/>
            <a:ext cx="4341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Adhérents</a:t>
            </a:r>
            <a:endParaRPr lang="fr-FR" sz="4400" dirty="0" smtClean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VOL A VOILE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55017"/>
            <a:ext cx="2428540" cy="169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100866" y="996770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00865" y="1924956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634035"/>
              </p:ext>
            </p:extLst>
          </p:nvPr>
        </p:nvGraphicFramePr>
        <p:xfrm>
          <a:off x="4665133" y="575733"/>
          <a:ext cx="7264399" cy="57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7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3123" y="842838"/>
            <a:ext cx="4341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Adhérents</a:t>
            </a:r>
            <a:endParaRPr lang="fr-FR" sz="4400" dirty="0" smtClean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par Activités </a:t>
            </a: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Et SSA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55017"/>
            <a:ext cx="2428540" cy="169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100866" y="996770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00865" y="1924956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62906"/>
              </p:ext>
            </p:extLst>
          </p:nvPr>
        </p:nvGraphicFramePr>
        <p:xfrm>
          <a:off x="4224868" y="592653"/>
          <a:ext cx="7653864" cy="5914054"/>
        </p:xfrm>
        <a:graphic>
          <a:graphicData uri="http://schemas.openxmlformats.org/drawingml/2006/table">
            <a:tbl>
              <a:tblPr/>
              <a:tblGrid>
                <a:gridCol w="1473077"/>
                <a:gridCol w="1537524"/>
                <a:gridCol w="837813"/>
                <a:gridCol w="736538"/>
                <a:gridCol w="331442"/>
                <a:gridCol w="662884"/>
                <a:gridCol w="552405"/>
                <a:gridCol w="711988"/>
                <a:gridCol w="810193"/>
              </a:tblGrid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Étiquettes de lignes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Aéromodélisme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Parachutisme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Paramoteur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ULM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Vol a voile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Vol libre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Vol moteur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AMIENS PICARDIE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ANEG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ANJOU MAINE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BOULOGNE SUR MER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BOURG EN BRESSE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BOURGOGNE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CAEN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CHAMPAGNE ARDENNES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CHARTRES ORLEANS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CHERBOURG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GIRONDE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GRENOBLE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HAUTE NORMANDIE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 DE FRANCE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LANGUEDOC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LIMOUSIN CHARENTES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LOIRE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MARSEILLE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MONTLUCON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MULHOUSE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NANCY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NANTES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VOL MOTEUR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PAYS DE SAVOIE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PERPIGNAN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POITIERS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STRASBOURG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TOURS BLOIS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VALENCE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VIENNE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67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6390" marR="6390" marT="63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9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3123" y="842838"/>
            <a:ext cx="4341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SSA</a:t>
            </a: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Et</a:t>
            </a: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Adhérents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873655" y="1769486"/>
            <a:ext cx="185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Président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73655" y="2881703"/>
            <a:ext cx="185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Vice-Président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873654" y="3980669"/>
            <a:ext cx="185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Trésorier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873653" y="5116739"/>
            <a:ext cx="185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Secrétaire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7" y="4539060"/>
            <a:ext cx="2273797" cy="14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99" y="121221"/>
            <a:ext cx="8266974" cy="6615557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5943598" y="6118711"/>
            <a:ext cx="990601" cy="618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+8%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6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3123" y="842838"/>
            <a:ext cx="4341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Répartitions </a:t>
            </a: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des adhérents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624076"/>
              </p:ext>
            </p:extLst>
          </p:nvPr>
        </p:nvGraphicFramePr>
        <p:xfrm>
          <a:off x="3838575" y="842838"/>
          <a:ext cx="8277225" cy="537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2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3123" y="842838"/>
            <a:ext cx="4341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Répartitions </a:t>
            </a:r>
          </a:p>
          <a:p>
            <a:r>
              <a:rPr lang="fr-FR" sz="4400" dirty="0">
                <a:solidFill>
                  <a:schemeClr val="accent1"/>
                </a:solidFill>
                <a:latin typeface="Impact" panose="020B0806030902050204" pitchFamily="34" charset="0"/>
              </a:rPr>
              <a:t>p</a:t>
            </a:r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ar activités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748757"/>
              </p:ext>
            </p:extLst>
          </p:nvPr>
        </p:nvGraphicFramePr>
        <p:xfrm>
          <a:off x="5181427" y="1255008"/>
          <a:ext cx="6257040" cy="403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7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3123" y="842838"/>
            <a:ext cx="434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Divers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579902"/>
              </p:ext>
            </p:extLst>
          </p:nvPr>
        </p:nvGraphicFramePr>
        <p:xfrm>
          <a:off x="6959600" y="5285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59358"/>
              </p:ext>
            </p:extLst>
          </p:nvPr>
        </p:nvGraphicFramePr>
        <p:xfrm>
          <a:off x="6959600" y="37253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e 7"/>
          <p:cNvSpPr/>
          <p:nvPr/>
        </p:nvSpPr>
        <p:spPr>
          <a:xfrm>
            <a:off x="7569199" y="1690645"/>
            <a:ext cx="728136" cy="43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  <a:r>
              <a:rPr lang="fr-FR" dirty="0" smtClean="0"/>
              <a:t>%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3123" y="1920402"/>
            <a:ext cx="547793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Moyenne d'âge	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chemeClr val="accent1"/>
                </a:solidFill>
              </a:rPr>
              <a:t>49 ans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Le plus jeune 	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13 ans</a:t>
            </a:r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Le doyen 		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90 ans (SSA de Chartres Orléans)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044040"/>
              </p:ext>
            </p:extLst>
          </p:nvPr>
        </p:nvGraphicFramePr>
        <p:xfrm>
          <a:off x="694267" y="37930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49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3123" y="842838"/>
            <a:ext cx="4341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Adhérents</a:t>
            </a:r>
            <a:endParaRPr lang="fr-FR" sz="4400" dirty="0" smtClean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AEROMODELISME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074989" y="927758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074988" y="1842158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94388"/>
            <a:ext cx="2395221" cy="16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718681"/>
              </p:ext>
            </p:extLst>
          </p:nvPr>
        </p:nvGraphicFramePr>
        <p:xfrm>
          <a:off x="4690533" y="584201"/>
          <a:ext cx="7315200" cy="573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5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3123" y="842838"/>
            <a:ext cx="4341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Adhérents</a:t>
            </a:r>
            <a:endParaRPr lang="fr-FR" sz="4400" dirty="0" smtClean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PARACHUTISME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105170"/>
            <a:ext cx="2395221" cy="164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074989" y="927758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074988" y="1842158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666480"/>
              </p:ext>
            </p:extLst>
          </p:nvPr>
        </p:nvGraphicFramePr>
        <p:xfrm>
          <a:off x="4484536" y="609600"/>
          <a:ext cx="7707464" cy="570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9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3124" y="842838"/>
            <a:ext cx="3983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Adhérents</a:t>
            </a:r>
            <a:endParaRPr lang="fr-FR" sz="4400" dirty="0" smtClean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VOL LIBRE PARAMOTEUR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103899"/>
            <a:ext cx="2395221" cy="16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066362" y="1709512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467155"/>
              </p:ext>
            </p:extLst>
          </p:nvPr>
        </p:nvGraphicFramePr>
        <p:xfrm>
          <a:off x="4511409" y="575733"/>
          <a:ext cx="7333457" cy="57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89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3123" y="842838"/>
            <a:ext cx="4341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Adhérents</a:t>
            </a:r>
            <a:endParaRPr lang="fr-FR" sz="4400" dirty="0" smtClean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r>
              <a:rPr lang="fr-FR" sz="4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VOL MOTEUR / ULM</a:t>
            </a:r>
            <a:endParaRPr lang="fr-FR" sz="4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55018"/>
            <a:ext cx="2371146" cy="169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0" y="3114432"/>
            <a:ext cx="4149306" cy="3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118121" y="673561"/>
            <a:ext cx="270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Membre du Comité Directeur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451119"/>
              </p:ext>
            </p:extLst>
          </p:nvPr>
        </p:nvGraphicFramePr>
        <p:xfrm>
          <a:off x="4233334" y="575733"/>
          <a:ext cx="7799122" cy="57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3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361</Words>
  <Application>Microsoft Office PowerPoint</Application>
  <PresentationFormat>Grand écran</PresentationFormat>
  <Paragraphs>355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Wingdings</vt:lpstr>
      <vt:lpstr>Thème Office</vt:lpstr>
      <vt:lpstr>ANEG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NOCCHI Christophe</dc:creator>
  <cp:lastModifiedBy>NOCCHI Christophe</cp:lastModifiedBy>
  <cp:revision>58</cp:revision>
  <dcterms:created xsi:type="dcterms:W3CDTF">2021-04-14T06:57:38Z</dcterms:created>
  <dcterms:modified xsi:type="dcterms:W3CDTF">2021-09-29T11:07:20Z</dcterms:modified>
</cp:coreProperties>
</file>